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7" r:id="rId2"/>
    <p:sldId id="268" r:id="rId3"/>
    <p:sldId id="269" r:id="rId4"/>
    <p:sldId id="259" r:id="rId5"/>
    <p:sldId id="270" r:id="rId6"/>
    <p:sldId id="262" r:id="rId7"/>
    <p:sldId id="263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0BA20C-6AEE-4D35-8701-9843432C68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685A21-D49A-4DEA-B748-9DCBB96E5C9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031" y="932765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ell MT" panose="02020503060305020303" pitchFamily="18" charset="0"/>
              </a:rPr>
              <a:t>HOW DOES SHIRLEY JACKSON </a:t>
            </a:r>
          </a:p>
          <a:p>
            <a:pPr algn="ctr"/>
            <a:r>
              <a:rPr lang="en-US" sz="3600" b="1" dirty="0" smtClean="0">
                <a:latin typeface="Bell MT" panose="02020503060305020303" pitchFamily="18" charset="0"/>
              </a:rPr>
              <a:t>CREATE TENSION IN</a:t>
            </a:r>
          </a:p>
          <a:p>
            <a:pPr algn="ctr"/>
            <a:r>
              <a:rPr lang="en-US" sz="3600" b="1" dirty="0" smtClean="0">
                <a:latin typeface="Bell MT" panose="02020503060305020303" pitchFamily="18" charset="0"/>
              </a:rPr>
              <a:t>“THE LOTTERY”?</a:t>
            </a:r>
            <a:endParaRPr lang="en-US" sz="3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Bell MT" panose="02020503060305020303" pitchFamily="18" charset="0"/>
              </a:rPr>
              <a:t>Please treat your reader the way that Jackson treated us.  Hint at the brutal conclusion, but do not give it away.</a:t>
            </a:r>
            <a:endParaRPr lang="en-US" sz="5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7801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HOOK</a:t>
            </a:r>
          </a:p>
          <a:p>
            <a:pPr algn="ctr"/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hook  should get the reader’s attention, but then you must transition to your </a:t>
            </a:r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point.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70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ell MT" panose="02020503060305020303" pitchFamily="18" charset="0"/>
              </a:rPr>
              <a:t>Do not use ‘you.’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444555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Bell MT" panose="02020503060305020303" pitchFamily="18" charset="0"/>
              </a:rPr>
              <a:t>~ e.g. “</a:t>
            </a:r>
            <a:r>
              <a:rPr lang="en-US" sz="3600" dirty="0" smtClean="0">
                <a:latin typeface="Bell MT" panose="02020503060305020303" pitchFamily="18" charset="0"/>
              </a:rPr>
              <a:t>You would think that the villager would want to win.  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" y="2644884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>
                <a:latin typeface="Bell MT" panose="02020503060305020303" pitchFamily="18" charset="0"/>
              </a:rPr>
              <a:t>Instead</a:t>
            </a:r>
            <a:r>
              <a:rPr lang="en-US" sz="4400" dirty="0">
                <a:latin typeface="Bell MT" panose="02020503060305020303" pitchFamily="18" charset="0"/>
              </a:rPr>
              <a:t>, </a:t>
            </a:r>
            <a:r>
              <a:rPr lang="en-US" sz="4400" dirty="0" smtClean="0">
                <a:latin typeface="Bell MT" panose="02020503060305020303" pitchFamily="18" charset="0"/>
              </a:rPr>
              <a:t>write:</a:t>
            </a:r>
          </a:p>
          <a:p>
            <a:pPr marL="742950" indent="-742950" algn="ctr">
              <a:buAutoNum type="arabicParenR"/>
            </a:pPr>
            <a:r>
              <a:rPr lang="en-US" sz="4400" dirty="0" smtClean="0">
                <a:latin typeface="Bell MT" panose="02020503060305020303" pitchFamily="18" charset="0"/>
              </a:rPr>
              <a:t>It is clear to the reader that the villagers do not want to win.</a:t>
            </a:r>
          </a:p>
          <a:p>
            <a:pPr marL="742950" indent="-742950" algn="ctr">
              <a:buAutoNum type="arabicParenR"/>
            </a:pPr>
            <a:r>
              <a:rPr lang="en-US" sz="4400" dirty="0" smtClean="0">
                <a:latin typeface="Bell MT" panose="02020503060305020303" pitchFamily="18" charset="0"/>
              </a:rPr>
              <a:t>Clearly, the villagers do not want to win.</a:t>
            </a:r>
            <a:endParaRPr lang="en-US" sz="4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PLEASE NEVER WRITE: 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800" dirty="0"/>
              <a:t>“This shows that . . .” </a:t>
            </a:r>
          </a:p>
          <a:p>
            <a:r>
              <a:rPr lang="en-US" sz="4800" dirty="0"/>
              <a:t>“In this essay . . .”</a:t>
            </a:r>
          </a:p>
          <a:p>
            <a:r>
              <a:rPr lang="en-US" sz="4800" dirty="0"/>
              <a:t>“You can see that . . </a:t>
            </a:r>
            <a:r>
              <a:rPr lang="en-US" sz="4800" dirty="0" smtClean="0"/>
              <a:t>.”</a:t>
            </a:r>
          </a:p>
          <a:p>
            <a:r>
              <a:rPr lang="en-US" sz="4800" dirty="0" smtClean="0"/>
              <a:t>“I will prove that . . 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93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1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Bell MT" panose="02020503060305020303" pitchFamily="18" charset="0"/>
              </a:rPr>
              <a:t>Please do </a:t>
            </a:r>
            <a:r>
              <a:rPr lang="en-US" sz="4400" dirty="0">
                <a:latin typeface="Bell MT" panose="02020503060305020303" pitchFamily="18" charset="0"/>
              </a:rPr>
              <a:t>not “talk” to the reader; avoid the colloquial –  avoid </a:t>
            </a:r>
            <a:r>
              <a:rPr lang="en-US" sz="4400" dirty="0" smtClean="0">
                <a:latin typeface="Bell MT" panose="02020503060305020303" pitchFamily="18" charset="0"/>
              </a:rPr>
              <a:t>clichés.</a:t>
            </a:r>
            <a:endParaRPr lang="en-US" sz="44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733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ell MT" panose="02020503060305020303" pitchFamily="18" charset="0"/>
              </a:rPr>
              <a:t>e.g. “You should read on to find out . . .”</a:t>
            </a:r>
            <a:endParaRPr lang="en-US" sz="4800" dirty="0">
              <a:latin typeface="Bell MT" panose="02020503060305020303" pitchFamily="18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981200" y="3419059"/>
            <a:ext cx="4343400" cy="252454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Bell MT" panose="02020503060305020303" pitchFamily="18" charset="0"/>
              </a:rPr>
              <a:t>APOSTROPHES are only used in contractions and when showing possession: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" y="35052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Bell MT" panose="02020503060305020303" pitchFamily="18" charset="0"/>
              </a:rPr>
              <a:t>e.g.  She act’s that way </a:t>
            </a:r>
            <a:r>
              <a:rPr lang="en-US" sz="6000" dirty="0" err="1">
                <a:latin typeface="Bell MT" panose="02020503060305020303" pitchFamily="18" charset="0"/>
              </a:rPr>
              <a:t>sometime’s</a:t>
            </a:r>
            <a:r>
              <a:rPr lang="en-US" sz="6000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4" name="Multiply 3"/>
          <p:cNvSpPr/>
          <p:nvPr/>
        </p:nvSpPr>
        <p:spPr>
          <a:xfrm>
            <a:off x="4648200" y="3691801"/>
            <a:ext cx="304800" cy="29857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5486400" y="4572000"/>
            <a:ext cx="457200" cy="37477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595" y="12192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PLEASE READ YOUR WORK ALOUD EITHER TO YOURSELF OR TO </a:t>
            </a:r>
            <a:r>
              <a:rPr lang="en-US" sz="6000" b="1" smtClean="0">
                <a:latin typeface="Andalus" panose="02020603050405020304" pitchFamily="18" charset="-78"/>
                <a:cs typeface="Andalus" panose="02020603050405020304" pitchFamily="18" charset="-78"/>
              </a:rPr>
              <a:t>SOMEONE ELSE, AT LEAST ONCE.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77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716</TotalTime>
  <Words>204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Administrator</cp:lastModifiedBy>
  <cp:revision>42</cp:revision>
  <dcterms:created xsi:type="dcterms:W3CDTF">2016-01-14T02:32:35Z</dcterms:created>
  <dcterms:modified xsi:type="dcterms:W3CDTF">2017-10-26T12:51:58Z</dcterms:modified>
</cp:coreProperties>
</file>