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62" r:id="rId2"/>
    <p:sldId id="263" r:id="rId3"/>
    <p:sldId id="26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p:restoredTop sz="94660"/>
  </p:normalViewPr>
  <p:slideViewPr>
    <p:cSldViewPr>
      <p:cViewPr varScale="1">
        <p:scale>
          <a:sx n="109" d="100"/>
          <a:sy n="10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C40DCF-C080-4FD0-9CC0-30FDA88D5C88}" type="datetimeFigureOut">
              <a:rPr lang="en-US" smtClean="0"/>
              <a:t>2/14/2018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ED66ED-FD65-4273-8FB6-F07698FA2B40}" type="slidenum">
              <a:rPr lang="en-US" smtClean="0"/>
              <a:t>‹#›</a:t>
            </a:fld>
            <a:endParaRPr lang="en-US"/>
          </a:p>
        </p:txBody>
      </p:sp>
    </p:spTree>
    <p:extLst>
      <p:ext uri="{BB962C8B-B14F-4D97-AF65-F5344CB8AC3E}">
        <p14:creationId xmlns:p14="http://schemas.microsoft.com/office/powerpoint/2010/main" val="39490219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96E1D5-CDC8-4A9E-B7EB-C4E3EAC30472}"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280934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6E1D5-CDC8-4A9E-B7EB-C4E3EAC30472}"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426460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6E1D5-CDC8-4A9E-B7EB-C4E3EAC30472}"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50422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6E1D5-CDC8-4A9E-B7EB-C4E3EAC30472}"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74288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6E1D5-CDC8-4A9E-B7EB-C4E3EAC30472}" type="datetimeFigureOut">
              <a:rPr lang="en-US" smtClean="0"/>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338867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96E1D5-CDC8-4A9E-B7EB-C4E3EAC30472}" type="datetimeFigureOut">
              <a:rPr lang="en-US" smtClean="0"/>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124606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6E1D5-CDC8-4A9E-B7EB-C4E3EAC30472}" type="datetimeFigureOut">
              <a:rPr lang="en-US" smtClean="0"/>
              <a:t>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188033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6E1D5-CDC8-4A9E-B7EB-C4E3EAC30472}" type="datetimeFigureOut">
              <a:rPr lang="en-US" smtClean="0"/>
              <a:t>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339248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6E1D5-CDC8-4A9E-B7EB-C4E3EAC30472}" type="datetimeFigureOut">
              <a:rPr lang="en-US" smtClean="0"/>
              <a:t>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52889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6E1D5-CDC8-4A9E-B7EB-C4E3EAC30472}" type="datetimeFigureOut">
              <a:rPr lang="en-US" smtClean="0"/>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1235816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6E1D5-CDC8-4A9E-B7EB-C4E3EAC30472}" type="datetimeFigureOut">
              <a:rPr lang="en-US" smtClean="0"/>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862AE-3D58-48C8-9AFC-19AD2BA7E963}" type="slidenum">
              <a:rPr lang="en-US" smtClean="0"/>
              <a:t>‹#›</a:t>
            </a:fld>
            <a:endParaRPr lang="en-US"/>
          </a:p>
        </p:txBody>
      </p:sp>
    </p:spTree>
    <p:extLst>
      <p:ext uri="{BB962C8B-B14F-4D97-AF65-F5344CB8AC3E}">
        <p14:creationId xmlns:p14="http://schemas.microsoft.com/office/powerpoint/2010/main" val="329983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6E1D5-CDC8-4A9E-B7EB-C4E3EAC30472}" type="datetimeFigureOut">
              <a:rPr lang="en-US" smtClean="0"/>
              <a:t>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862AE-3D58-48C8-9AFC-19AD2BA7E963}" type="slidenum">
              <a:rPr lang="en-US" smtClean="0"/>
              <a:t>‹#›</a:t>
            </a:fld>
            <a:endParaRPr lang="en-US"/>
          </a:p>
        </p:txBody>
      </p:sp>
    </p:spTree>
    <p:extLst>
      <p:ext uri="{BB962C8B-B14F-4D97-AF65-F5344CB8AC3E}">
        <p14:creationId xmlns:p14="http://schemas.microsoft.com/office/powerpoint/2010/main" val="17016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0"/>
            <a:ext cx="8077200" cy="5386090"/>
          </a:xfrm>
          <a:prstGeom prst="rect">
            <a:avLst/>
          </a:prstGeom>
        </p:spPr>
        <p:txBody>
          <a:bodyPr wrap="square">
            <a:spAutoFit/>
          </a:bodyPr>
          <a:lstStyle/>
          <a:p>
            <a:r>
              <a:rPr lang="en-US" sz="3600" b="1" dirty="0"/>
              <a:t>Quotation: Evidence from the </a:t>
            </a:r>
            <a:r>
              <a:rPr lang="en-US" sz="3600" b="1" dirty="0" smtClean="0"/>
              <a:t>text: LETTER FOR LETTER, PUNCTUATION MARK FOR PUNCTUATION MARK—</a:t>
            </a:r>
          </a:p>
          <a:p>
            <a:r>
              <a:rPr lang="en-US" sz="3600" b="1" dirty="0" smtClean="0"/>
              <a:t>What does your reader need to know about the quote?</a:t>
            </a:r>
          </a:p>
          <a:p>
            <a:r>
              <a:rPr lang="en-US" sz="3600" dirty="0" smtClean="0"/>
              <a:t>	</a:t>
            </a:r>
            <a:r>
              <a:rPr lang="en-US" sz="3200" dirty="0" smtClean="0"/>
              <a:t>Mr</a:t>
            </a:r>
            <a:r>
              <a:rPr lang="en-US" sz="3200" dirty="0" smtClean="0"/>
              <a:t>. Frank reflects upon his daughter’s hopefulness after he has learned that his whole family has perished at the hands of the Nazis.  Anne was still able to see the goodness in people, though evil permeated her world, </a:t>
            </a:r>
            <a:endParaRPr lang="en-US" sz="3200" b="1" dirty="0"/>
          </a:p>
        </p:txBody>
      </p:sp>
      <p:sp>
        <p:nvSpPr>
          <p:cNvPr id="3" name="Rectangle 2"/>
          <p:cNvSpPr/>
          <p:nvPr/>
        </p:nvSpPr>
        <p:spPr>
          <a:xfrm>
            <a:off x="8709" y="5386516"/>
            <a:ext cx="8610600" cy="584775"/>
          </a:xfrm>
          <a:prstGeom prst="rect">
            <a:avLst/>
          </a:prstGeom>
        </p:spPr>
        <p:txBody>
          <a:bodyPr wrap="square">
            <a:spAutoFit/>
          </a:bodyPr>
          <a:lstStyle/>
          <a:p>
            <a:r>
              <a:rPr lang="en-US" sz="3200" dirty="0"/>
              <a:t>“She puts me to shame” Mr. Frank bemoans </a:t>
            </a:r>
            <a:r>
              <a:rPr lang="en-US" sz="3200" dirty="0" smtClean="0"/>
              <a:t>(</a:t>
            </a:r>
            <a:r>
              <a:rPr lang="en-US" sz="3200" dirty="0"/>
              <a:t>122). </a:t>
            </a:r>
            <a:endParaRPr lang="en-US" sz="3200" b="1" dirty="0"/>
          </a:p>
        </p:txBody>
      </p:sp>
    </p:spTree>
    <p:extLst>
      <p:ext uri="{BB962C8B-B14F-4D97-AF65-F5344CB8AC3E}">
        <p14:creationId xmlns:p14="http://schemas.microsoft.com/office/powerpoint/2010/main" val="346515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7772400" cy="5847755"/>
          </a:xfrm>
          <a:prstGeom prst="rect">
            <a:avLst/>
          </a:prstGeom>
        </p:spPr>
        <p:txBody>
          <a:bodyPr wrap="square">
            <a:spAutoFit/>
          </a:bodyPr>
          <a:lstStyle/>
          <a:p>
            <a:r>
              <a:rPr lang="en-US" b="1" dirty="0"/>
              <a:t>Explanation: How does the evidence/quote support your example/prove your thesis? This is your ANALYSIS</a:t>
            </a:r>
            <a:r>
              <a:rPr lang="en-US" b="1" dirty="0" smtClean="0"/>
              <a:t>.</a:t>
            </a:r>
          </a:p>
          <a:p>
            <a:endParaRPr lang="en-US" b="1" dirty="0"/>
          </a:p>
          <a:p>
            <a:r>
              <a:rPr lang="en-US" sz="4000" b="1" dirty="0" smtClean="0"/>
              <a:t>Despite her getting into squabbles with the </a:t>
            </a:r>
            <a:r>
              <a:rPr lang="en-US" sz="4000" b="1" dirty="0" err="1" smtClean="0"/>
              <a:t>VanDaans</a:t>
            </a:r>
            <a:r>
              <a:rPr lang="en-US" sz="4000" b="1" dirty="0" smtClean="0"/>
              <a:t> and Mr. </a:t>
            </a:r>
            <a:r>
              <a:rPr lang="en-US" sz="4000" b="1" dirty="0" err="1" smtClean="0"/>
              <a:t>Dussel</a:t>
            </a:r>
            <a:r>
              <a:rPr lang="en-US" sz="4000" b="1" dirty="0" smtClean="0"/>
              <a:t>, Anne still had a positive attitude about people in general.  She was hopeful that after the experience of hiding, she would be able to realize that everyone had potential to be good. </a:t>
            </a:r>
            <a:endParaRPr lang="en-US" sz="4000" dirty="0"/>
          </a:p>
        </p:txBody>
      </p:sp>
    </p:spTree>
    <p:extLst>
      <p:ext uri="{BB962C8B-B14F-4D97-AF65-F5344CB8AC3E}">
        <p14:creationId xmlns:p14="http://schemas.microsoft.com/office/powerpoint/2010/main" val="373455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153400" cy="5262979"/>
          </a:xfrm>
          <a:prstGeom prst="rect">
            <a:avLst/>
          </a:prstGeom>
        </p:spPr>
        <p:txBody>
          <a:bodyPr wrap="square">
            <a:spAutoFit/>
          </a:bodyPr>
          <a:lstStyle/>
          <a:p>
            <a:r>
              <a:rPr lang="en-US" sz="2800" dirty="0" smtClean="0"/>
              <a:t>BODY PARAGRAPH:	</a:t>
            </a:r>
          </a:p>
          <a:p>
            <a:r>
              <a:rPr lang="en-US" sz="2800" dirty="0"/>
              <a:t>	</a:t>
            </a:r>
            <a:r>
              <a:rPr lang="en-US" sz="2800" dirty="0" smtClean="0"/>
              <a:t>Mr</a:t>
            </a:r>
            <a:r>
              <a:rPr lang="en-US" sz="2800" dirty="0"/>
              <a:t>. Frank reflects upon his daughter’s hopefulness after he has learned that his whole family </a:t>
            </a:r>
            <a:r>
              <a:rPr lang="en-US" sz="2800" dirty="0" smtClean="0"/>
              <a:t>has perished at the hands of the Nazis.  </a:t>
            </a:r>
            <a:r>
              <a:rPr lang="en-US" sz="2800" dirty="0"/>
              <a:t>Anne was still able to see the goodness in people, though evil permeated her world, “She puts me to shame</a:t>
            </a:r>
            <a:r>
              <a:rPr lang="en-US" sz="2800" dirty="0" smtClean="0"/>
              <a:t>” Mr. Frank bemoans </a:t>
            </a:r>
            <a:r>
              <a:rPr lang="en-US" sz="2800" dirty="0"/>
              <a:t>(122). </a:t>
            </a:r>
            <a:r>
              <a:rPr lang="en-US" sz="2800" dirty="0" smtClean="0"/>
              <a:t>Despite </a:t>
            </a:r>
            <a:r>
              <a:rPr lang="en-US" sz="2800" dirty="0"/>
              <a:t>her getting into squabbles with the </a:t>
            </a:r>
            <a:r>
              <a:rPr lang="en-US" sz="2800" dirty="0" err="1" smtClean="0"/>
              <a:t>VanDaans</a:t>
            </a:r>
            <a:r>
              <a:rPr lang="en-US" sz="2800" dirty="0" smtClean="0"/>
              <a:t> </a:t>
            </a:r>
            <a:r>
              <a:rPr lang="en-US" sz="2800" dirty="0"/>
              <a:t>and Mr. </a:t>
            </a:r>
            <a:r>
              <a:rPr lang="en-US" sz="2800" dirty="0" err="1"/>
              <a:t>Dussel</a:t>
            </a:r>
            <a:r>
              <a:rPr lang="en-US" sz="2800" dirty="0"/>
              <a:t>, Anne still had a positive attitude about people in general.  She was hopeful that after the experience of hiding, she would be able to realize that everyone had </a:t>
            </a:r>
            <a:r>
              <a:rPr lang="en-US" sz="2800" dirty="0" smtClean="0"/>
              <a:t>the potential </a:t>
            </a:r>
            <a:r>
              <a:rPr lang="en-US" sz="2800" dirty="0"/>
              <a:t>to be good. </a:t>
            </a:r>
            <a:endParaRPr lang="en-US" sz="2800" dirty="0"/>
          </a:p>
        </p:txBody>
      </p:sp>
    </p:spTree>
    <p:extLst>
      <p:ext uri="{BB962C8B-B14F-4D97-AF65-F5344CB8AC3E}">
        <p14:creationId xmlns:p14="http://schemas.microsoft.com/office/powerpoint/2010/main" val="284788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110</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26</cp:revision>
  <cp:lastPrinted>2018-02-14T17:10:53Z</cp:lastPrinted>
  <dcterms:created xsi:type="dcterms:W3CDTF">2018-02-13T13:16:13Z</dcterms:created>
  <dcterms:modified xsi:type="dcterms:W3CDTF">2018-02-14T18:38:36Z</dcterms:modified>
</cp:coreProperties>
</file>