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E1D5-CDC8-4A9E-B7EB-C4E3EAC30472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62AE-3D58-48C8-9AFC-19AD2BA7E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343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E1D5-CDC8-4A9E-B7EB-C4E3EAC30472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62AE-3D58-48C8-9AFC-19AD2BA7E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600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E1D5-CDC8-4A9E-B7EB-C4E3EAC30472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62AE-3D58-48C8-9AFC-19AD2BA7E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228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E1D5-CDC8-4A9E-B7EB-C4E3EAC30472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62AE-3D58-48C8-9AFC-19AD2BA7E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886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E1D5-CDC8-4A9E-B7EB-C4E3EAC30472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62AE-3D58-48C8-9AFC-19AD2BA7E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671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E1D5-CDC8-4A9E-B7EB-C4E3EAC30472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62AE-3D58-48C8-9AFC-19AD2BA7E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068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E1D5-CDC8-4A9E-B7EB-C4E3EAC30472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62AE-3D58-48C8-9AFC-19AD2BA7E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36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E1D5-CDC8-4A9E-B7EB-C4E3EAC30472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62AE-3D58-48C8-9AFC-19AD2BA7E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486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E1D5-CDC8-4A9E-B7EB-C4E3EAC30472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62AE-3D58-48C8-9AFC-19AD2BA7E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894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E1D5-CDC8-4A9E-B7EB-C4E3EAC30472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62AE-3D58-48C8-9AFC-19AD2BA7E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816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E1D5-CDC8-4A9E-B7EB-C4E3EAC30472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62AE-3D58-48C8-9AFC-19AD2BA7E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831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6E1D5-CDC8-4A9E-B7EB-C4E3EAC30472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862AE-3D58-48C8-9AFC-19AD2BA7E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3346" y="1235140"/>
            <a:ext cx="7467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1) “For the past two years we have lived in fear.  Now we can live in hope.”</a:t>
            </a:r>
            <a:endParaRPr lang="en-US" sz="32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361024" y="2370317"/>
            <a:ext cx="8083032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dirty="0" smtClean="0">
                <a:effectLst/>
              </a:rPr>
              <a:t>Mr. Frank: Mr. Otto Frank encouraged</a:t>
            </a:r>
            <a:r>
              <a:rPr lang="en-US" sz="3200" baseline="0" dirty="0" smtClean="0">
                <a:effectLst/>
              </a:rPr>
              <a:t> his family and friends who had been hiding from the Nazis for over two years.  </a:t>
            </a:r>
            <a:endParaRPr lang="en-US" sz="3200" dirty="0" smtClean="0"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6304" y="70584"/>
            <a:ext cx="8324295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ffectLst/>
              </a:rPr>
              <a:t>Background: Provide your reader with brief background or summary of the text(s) you are writing about in your essay. No specific details, but a general, brief summary of the text(s) that is relevant to your essay. </a:t>
            </a:r>
            <a:endParaRPr lang="en-US" dirty="0" smtClean="0"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1024" y="4191000"/>
            <a:ext cx="8174854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 b="1" dirty="0">
                <a:solidFill>
                  <a:schemeClr val="dk1"/>
                </a:solidFill>
              </a:rPr>
              <a:t>2) “In spite of everything, I still believe that people are really good at heart . . .”</a:t>
            </a:r>
          </a:p>
        </p:txBody>
      </p:sp>
      <p:sp>
        <p:nvSpPr>
          <p:cNvPr id="7" name="Rectangle 6"/>
          <p:cNvSpPr/>
          <p:nvPr/>
        </p:nvSpPr>
        <p:spPr>
          <a:xfrm>
            <a:off x="166559" y="4724400"/>
            <a:ext cx="8305800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 sz="3200" b="1" dirty="0" smtClean="0">
                <a:solidFill>
                  <a:schemeClr val="dk1"/>
                </a:solidFill>
              </a:rPr>
              <a:t>Anne: Anne </a:t>
            </a:r>
            <a:r>
              <a:rPr lang="en-US" sz="3200" b="1" dirty="0">
                <a:solidFill>
                  <a:schemeClr val="dk1"/>
                </a:solidFill>
              </a:rPr>
              <a:t>Frank, a person pursued by the Nazis, insists that, even with evil all around her, people are inherently good.</a:t>
            </a:r>
            <a:endParaRPr lang="en-US" sz="32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556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752600"/>
            <a:ext cx="8077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/>
              <a:t>Miep</a:t>
            </a:r>
            <a:r>
              <a:rPr lang="en-US" sz="3600" dirty="0" smtClean="0"/>
              <a:t>: </a:t>
            </a:r>
            <a:r>
              <a:rPr lang="en-US" sz="3600" dirty="0" err="1" smtClean="0"/>
              <a:t>Miep</a:t>
            </a:r>
            <a:r>
              <a:rPr lang="en-US" sz="3600" dirty="0" smtClean="0"/>
              <a:t> </a:t>
            </a:r>
            <a:r>
              <a:rPr lang="en-US" sz="3600" dirty="0" err="1" smtClean="0"/>
              <a:t>Gies</a:t>
            </a:r>
            <a:r>
              <a:rPr lang="en-US" sz="3600" dirty="0" smtClean="0"/>
              <a:t>, an ally to those hiding in the annex, believed that the war would end and her friends would be free. 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304800" y="268069"/>
            <a:ext cx="8610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3)  “Well, . . .[peace] has to come sometime, you know . . . “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982858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58925" y="2844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228600"/>
            <a:ext cx="8458200" cy="916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 smtClean="0">
                <a:effectLst/>
              </a:rPr>
              <a:t>Thesis: What is your argument? What are you proving in your essay?</a:t>
            </a:r>
            <a:endParaRPr lang="en-US" sz="2400" dirty="0" smtClean="0"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145454"/>
            <a:ext cx="82296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marR="0" indent="-5143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AutoNum type="arabicParenR"/>
            </a:pPr>
            <a:r>
              <a:rPr lang="en-US" sz="2000" dirty="0" smtClean="0">
                <a:effectLst/>
              </a:rPr>
              <a:t>Mr. Frank:</a:t>
            </a:r>
            <a:r>
              <a:rPr lang="en-US" sz="2000" baseline="0" dirty="0" smtClean="0">
                <a:effectLst/>
              </a:rPr>
              <a:t> </a:t>
            </a:r>
            <a:r>
              <a:rPr lang="en-US" sz="2000" dirty="0" smtClean="0">
                <a:effectLst/>
              </a:rPr>
              <a:t>Through helping the</a:t>
            </a:r>
            <a:r>
              <a:rPr lang="en-US" sz="2000" baseline="0" dirty="0" smtClean="0">
                <a:effectLst/>
              </a:rPr>
              <a:t> residents of the annex, both emotionally and physically, Otto Frank puts others’ lives in front of his own.  Throughout the play, Mr. Frank engenders</a:t>
            </a:r>
            <a:r>
              <a:rPr lang="en-US" sz="2000" dirty="0" smtClean="0">
                <a:effectLst/>
              </a:rPr>
              <a:t> </a:t>
            </a:r>
            <a:r>
              <a:rPr lang="en-US" sz="2000" baseline="0" dirty="0" smtClean="0">
                <a:effectLst/>
              </a:rPr>
              <a:t>hope for all of the family members and demonstrates</a:t>
            </a:r>
            <a:r>
              <a:rPr lang="en-US" sz="2000" dirty="0" smtClean="0">
                <a:effectLst/>
              </a:rPr>
              <a:t> </a:t>
            </a:r>
            <a:r>
              <a:rPr lang="en-US" sz="2000" baseline="0" dirty="0" smtClean="0">
                <a:effectLst/>
              </a:rPr>
              <a:t>courage in keeping them safe.</a:t>
            </a:r>
            <a:r>
              <a:rPr lang="en-US" sz="2000" dirty="0" smtClean="0">
                <a:effectLst/>
              </a:rPr>
              <a:t>  </a:t>
            </a:r>
            <a:endParaRPr lang="en-US" sz="2000" dirty="0" smtClean="0"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2913" y="2844800"/>
            <a:ext cx="8229600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 smtClean="0">
                <a:ea typeface="Calibri"/>
                <a:cs typeface="Times New Roman"/>
              </a:rPr>
              <a:t>2)  Anne</a:t>
            </a:r>
            <a:r>
              <a:rPr lang="en-US" sz="2800" dirty="0">
                <a:ea typeface="Calibri"/>
                <a:cs typeface="Times New Roman"/>
              </a:rPr>
              <a:t>:  By committing her thoughts and the events of each day in her diary, Anne Frank became a model of hope and courage for her readers to embrace.</a:t>
            </a:r>
          </a:p>
        </p:txBody>
      </p:sp>
      <p:sp>
        <p:nvSpPr>
          <p:cNvPr id="8" name="Rectangle 7"/>
          <p:cNvSpPr/>
          <p:nvPr/>
        </p:nvSpPr>
        <p:spPr>
          <a:xfrm>
            <a:off x="381000" y="4876800"/>
            <a:ext cx="8458200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 smtClean="0">
                <a:ea typeface="Calibri"/>
                <a:cs typeface="Times New Roman"/>
              </a:rPr>
              <a:t>3) </a:t>
            </a:r>
            <a:r>
              <a:rPr lang="en-US" sz="2800" dirty="0" err="1" smtClean="0">
                <a:ea typeface="Calibri"/>
                <a:cs typeface="Times New Roman"/>
              </a:rPr>
              <a:t>Miep</a:t>
            </a:r>
            <a:r>
              <a:rPr lang="en-US" sz="2800" dirty="0">
                <a:ea typeface="Calibri"/>
                <a:cs typeface="Times New Roman"/>
              </a:rPr>
              <a:t>:  </a:t>
            </a:r>
            <a:r>
              <a:rPr lang="en-US" sz="2800" dirty="0" err="1">
                <a:ea typeface="Calibri"/>
                <a:cs typeface="Times New Roman"/>
              </a:rPr>
              <a:t>Miep’s</a:t>
            </a:r>
            <a:r>
              <a:rPr lang="en-US" sz="2800" dirty="0">
                <a:ea typeface="Calibri"/>
                <a:cs typeface="Times New Roman"/>
              </a:rPr>
              <a:t> constant willingness to risk her life by helping the families in hiding demonstrates her true courage and hope for the future.</a:t>
            </a:r>
            <a:endParaRPr lang="en-US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72308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15389" y="76200"/>
            <a:ext cx="8305800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Body Paragraphs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For a 5-paragraph essay format, you will have 3 body paragraphs, each with at least one example (your answer), quotation (evidence from the text(s) to support your example), and an explanation (explaining how your evidence supports your example/thesis. This is your ANALYSIS). ** If you are being asked to write about 2 sources (compare/contrast, for instance), you will need examples/quotes/evidence from each source, one each for each paragraph.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5389" y="1161111"/>
            <a:ext cx="8077200" cy="733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 altLang="en-US" sz="1100" b="1" dirty="0">
                <a:latin typeface="Cambria" pitchFamily="18" charset="0"/>
                <a:ea typeface="Calibri" pitchFamily="34" charset="0"/>
                <a:cs typeface="Times New Roman" pitchFamily="18" charset="0"/>
              </a:rPr>
              <a:t>Body Paragraph 1</a:t>
            </a:r>
            <a:endParaRPr lang="en-US" altLang="en-US" sz="11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ffectLst/>
              </a:rPr>
              <a:t>Example: This is, in effect, your answer to the prompt. </a:t>
            </a:r>
            <a:endParaRPr lang="en-US" dirty="0"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894902"/>
            <a:ext cx="8458200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AutoNum type="arabicParenR"/>
            </a:pPr>
            <a:r>
              <a:rPr lang="en-US" dirty="0" smtClean="0">
                <a:effectLst/>
              </a:rPr>
              <a:t>Mr. Frank:  When the thief interrupted</a:t>
            </a:r>
            <a:r>
              <a:rPr lang="en-US" baseline="0" dirty="0" smtClean="0">
                <a:effectLst/>
              </a:rPr>
              <a:t> the </a:t>
            </a:r>
            <a:r>
              <a:rPr lang="en-US" baseline="0" dirty="0" err="1" smtClean="0">
                <a:effectLst/>
              </a:rPr>
              <a:t>Hannukah</a:t>
            </a:r>
            <a:r>
              <a:rPr lang="en-US" baseline="0" dirty="0" smtClean="0">
                <a:effectLst/>
              </a:rPr>
              <a:t> celebration, Mr. Frank realized that the group’s spirits needed to be uplifted.  While he had deterred Anne from singing the </a:t>
            </a:r>
            <a:r>
              <a:rPr lang="en-US" baseline="0" dirty="0" err="1" smtClean="0">
                <a:effectLst/>
              </a:rPr>
              <a:t>Hannukah</a:t>
            </a:r>
            <a:r>
              <a:rPr lang="en-US" baseline="0" dirty="0" smtClean="0">
                <a:effectLst/>
              </a:rPr>
              <a:t> song earlier, he knew that singing it would restore hope in the group.</a:t>
            </a:r>
            <a:endParaRPr lang="en-US" baseline="0" dirty="0" smtClean="0"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2076" y="3628623"/>
            <a:ext cx="7772400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aseline="0" dirty="0" smtClean="0">
                <a:effectLst/>
              </a:rPr>
              <a:t>2) Anne:  Early in the play, Anne expresses her desire to travel to Paris and become a writer.  Each time she writes in her diary, she reflects upon what kind of writer she would like to be.</a:t>
            </a:r>
            <a:endParaRPr lang="en-US" baseline="0" dirty="0" smtClean="0"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6389" y="4886427"/>
            <a:ext cx="792480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aseline="0" dirty="0" smtClean="0">
                <a:effectLst/>
              </a:rPr>
              <a:t>3) </a:t>
            </a:r>
            <a:r>
              <a:rPr lang="en-US" baseline="0" dirty="0" err="1" smtClean="0">
                <a:effectLst/>
              </a:rPr>
              <a:t>Miep</a:t>
            </a:r>
            <a:r>
              <a:rPr lang="en-US" baseline="0" dirty="0" smtClean="0">
                <a:effectLst/>
              </a:rPr>
              <a:t>:  Showing her devotion to helping the residents of the annex, </a:t>
            </a:r>
            <a:r>
              <a:rPr lang="en-US" baseline="0" dirty="0" err="1" smtClean="0">
                <a:effectLst/>
              </a:rPr>
              <a:t>Miep</a:t>
            </a:r>
            <a:r>
              <a:rPr lang="en-US" baseline="0" dirty="0" smtClean="0">
                <a:effectLst/>
              </a:rPr>
              <a:t> saves her sugar for weeks to prepare a cake for them to celebrate the new year.  </a:t>
            </a:r>
            <a:endParaRPr lang="en-US" sz="5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48448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538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14</cp:revision>
  <dcterms:created xsi:type="dcterms:W3CDTF">2018-02-13T13:16:13Z</dcterms:created>
  <dcterms:modified xsi:type="dcterms:W3CDTF">2018-02-13T15:14:09Z</dcterms:modified>
</cp:coreProperties>
</file>